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93" r:id="rId3"/>
    <p:sldId id="325" r:id="rId4"/>
    <p:sldId id="324" r:id="rId5"/>
    <p:sldId id="315" r:id="rId6"/>
    <p:sldId id="316" r:id="rId7"/>
    <p:sldId id="317" r:id="rId8"/>
    <p:sldId id="318" r:id="rId9"/>
    <p:sldId id="326" r:id="rId10"/>
    <p:sldId id="328" r:id="rId11"/>
    <p:sldId id="341" r:id="rId12"/>
    <p:sldId id="329" r:id="rId13"/>
    <p:sldId id="330" r:id="rId14"/>
    <p:sldId id="331" r:id="rId15"/>
    <p:sldId id="332" r:id="rId16"/>
    <p:sldId id="349" r:id="rId17"/>
    <p:sldId id="333" r:id="rId18"/>
    <p:sldId id="351" r:id="rId19"/>
    <p:sldId id="353" r:id="rId20"/>
    <p:sldId id="354" r:id="rId21"/>
    <p:sldId id="355" r:id="rId22"/>
    <p:sldId id="356" r:id="rId23"/>
    <p:sldId id="350" r:id="rId24"/>
    <p:sldId id="352" r:id="rId25"/>
    <p:sldId id="301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243475-A418-4018-B461-76A4E724C73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FE7243-8B81-46A0-BBE9-978ED9396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99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ctrTitle"/>
          </p:nvPr>
        </p:nvSpPr>
        <p:spPr>
          <a:xfrm>
            <a:off x="1547813" y="692150"/>
            <a:ext cx="6192837" cy="410527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Старобачатский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детский сад общеразвивающего вида»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«Педагогические условия развития творческих способностей детей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Головина Т.Д.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4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5" y="188640"/>
            <a:ext cx="5904656" cy="648044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мышления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Ассоциативность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это способность определять связь и похожие черты в объектах и событиях, которые на первый взгляд невозможно сопоставлять. С развитием ассоциативности детское мышление становится нестандартным.</a:t>
            </a:r>
          </a:p>
          <a:p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Диалектичность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это умение замечать в разнообразных системах противоречия, которые мешают их развитию, и способность ликвидировать эти противоречия. Благодаря этому качеству мышления рождаются открытия (например, изобретение самолета, который летает невзирая на то, что он значительно тяжелее воздуха).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развития диалектичности мышления у дошкольников необходимо проработать: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выявить расхождения в любом событии или объекте;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способность точно сформулировать найденное расхождение;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возможность устранить расхождение.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23728" y="86615"/>
            <a:ext cx="68407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способность воспринимать объект целостно, со всем многообразием связей. Это качество мышления дает возможность увидеть все многообразие свойств предмета, определять на уровне отдельных элементов системы взаимосвязи, выделять степень отношения с другими системами. Благодаря системности можно проследить изменения объекта на отрезке времени «прошлое-настоящее» и применить полученный опыт к будущему.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дошкольников для развития системности мышления следует сформировать: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видеть в любом объекте систему, которая развивается во времени;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выделять функции объектов с учетом их многофункциональности.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1655" cy="496855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воображения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бытовом уровне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это все нереальное, несуществующее и поэтому не имеющее абсолютно никакой фактической пользы. А вот с точки зрения науки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это умение представить объект, которого нет рядом или не бывает в принципе, удерживать его в сознании и совершать с ним какие-либо действия.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Творческое воображение – это рождение абсолютно нового образа, которого до сих пор не было.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88640"/>
            <a:ext cx="6624637" cy="648044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приемы творческого воображения:</a:t>
            </a:r>
          </a:p>
          <a:p>
            <a:pPr lvl="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Агглютинация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(с греческого языка – «склеивание») – прием, с помощью которого созданы персонажи многих мифов и сказок. Например, русалка – девушка с рыбьим хвостом, избушка Бабы Яги – домик на курьих ножках.</a:t>
            </a:r>
          </a:p>
          <a:p>
            <a:pPr lvl="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Акцентирование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подчеркивание какой-то характеристики объекта, в результате чего он становится непропорциональным. Этот прием выделяет самое существенное в каждом отдельном образе (например, слишком длинный нос у Буратино). Если акцентирование переносится на целый образ и увеличивает его – это гипербола (огромная репка, которую с трудом вытянули из земли все герои сказки «Репка»), а если уменьшает – это литота (миниатюрная девочка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260648"/>
            <a:ext cx="6624637" cy="640844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Способы, помогающие дошкольнику в развитии творческого воображения: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Обогащение жизненного опыта дошкольника: чтение сказок и стихотворений, рассматривание картинок в книгах и журналах, посещение с ребенком театра или музея, экскурсий.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Поощрение лепки и рисования по замыслу. Если у ребенка не все получается, обсудить с ним план и помочь в деталях представить задуманное.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Формирование воображения в результате творческой переработки пережитых моментов: научите ребенка рисовать увиденное, пересказывать произошедшие интересные события.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Творческому развитию ребенка способствует сочинительство. Приветствуйте его во всех проявлениях: будь то рассказ, сказка или стихотворение.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Игра – ведущая деятельность для дошкольника, развивающая его во всех направлениях. Пусть ребенок играет как можно больше.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Собирание детских конструкторов отлично развивает воображение. Чем разнообразнее предложенные ребенку конструкторы, тем лучше.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Использование для развития воображения специальных творческих заданий для дошкольников.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7207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 развития творческих способностей детей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3" y="2132856"/>
            <a:ext cx="6984776" cy="453623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Разнообразие и вариантность работы с детьми на занятиях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-Учет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индивидуальных особенностей развития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-Бережное отношение к процессу и результату детской деятельности.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-Мотивация.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60648"/>
            <a:ext cx="7057479" cy="640844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 содержательно-насыщенной, трансформируемой, полифункциональной, вариативной, доступной и безопасной;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игровую, познавательную, исследовательскую и творческую активность всех воспитанников; эмоциональное благополучие детей во взаимодействии с предметно пространственным окружением; возможность самовыражения детей.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 соответствии с ГОС ДО)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342900" lvl="2" indent="-342900">
              <a:buNone/>
            </a:pPr>
            <a:endParaRPr lang="ru-RU" sz="18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23728" y="116632"/>
            <a:ext cx="7020272" cy="6552728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Подведем итоги…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Первая группа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это условия, связанные с субъектами развития и саморазвития ребенка, ориентированные на самого ребенка, на его особенности: психофизиологические, врожденные особенности личности, возрастные и связанные с ними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сензитивные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периоды развития творческих способностей.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Вторая группа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условий связана с целенаправленной педагогической деятельностью педагога по развитию творческих способностей детей.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Организация педагогического взаимодействия как свободы творчества (создание позитивных образцов творческого мышления, поведения, отношений;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педагога, ослабление регламентированного, но принятие и подкрепление творческого поведения).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Работа педагога в зоне ближайшего развития творческих способностей ребенка, создание мотивации творческого саморазвития, продвижение в зону ближайшего развития.</a:t>
            </a:r>
          </a:p>
          <a:p>
            <a:pPr lvl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Организация безопасного творческого пространства (доверительные отношения, позитивные ожидания, создание ситуации успеха, материальные условия для творческой деятельности).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Третья группа условий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социальная ситуация как условие развития способности к творчеству; социальное окружение (среда развития); семейная ситуация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268538" y="115888"/>
            <a:ext cx="6624637" cy="65532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Можно смело утверждать, что творческие способности есть у каждого ребенка, особенно, когда он здоров и хорошо развивается. Поэтому развивать эти способности необходимо в теории и на практике.</a:t>
            </a: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268538" y="115888"/>
            <a:ext cx="6624637" cy="65532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 деятельность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Picture 2" descr="http://xn--80adkjcivdechpi0o.xn--1-jtbougdk6el.xn--p1ai/web/upload/cke/102df33de9e3ffcb099a9ab5c72c6f6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784"/>
            <a:ext cx="6752466" cy="445222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8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171450"/>
            <a:ext cx="91678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54755" y="1124745"/>
            <a:ext cx="8497887" cy="5454738"/>
          </a:xfrm>
          <a:extLst/>
        </p:spPr>
        <p:txBody>
          <a:bodyPr/>
          <a:lstStyle/>
          <a:p>
            <a:pPr marL="2171700" lvl="5" indent="0">
              <a:buFont typeface="Arial" pitchFamily="34" charset="0"/>
              <a:buNone/>
              <a:defRPr/>
            </a:pP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2171700" lvl="5" indent="0">
              <a:buFont typeface="Arial" pitchFamily="34" charset="0"/>
              <a:buNone/>
              <a:defRPr/>
            </a:pPr>
            <a:r>
              <a:rPr lang="ru-RU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2171700" lvl="5" indent="0" algn="r">
              <a:buFont typeface="Arial" pitchFamily="34" charset="0"/>
              <a:buNone/>
              <a:defRPr/>
            </a:pPr>
            <a:r>
              <a:rPr lang="ru-RU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«Человек должен быть мыслящим,</a:t>
            </a:r>
          </a:p>
          <a:p>
            <a:pPr marL="2171700" lvl="5" indent="0" algn="r">
              <a:buFont typeface="Arial" pitchFamily="34" charset="0"/>
              <a:buNone/>
              <a:defRPr/>
            </a:pPr>
            <a:r>
              <a:rPr lang="ru-RU" sz="3200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Умным, интеллектуальным,</a:t>
            </a:r>
          </a:p>
          <a:p>
            <a:pPr marL="2171700" lvl="5" indent="0" algn="r">
              <a:buFont typeface="Arial" pitchFamily="34" charset="0"/>
              <a:buNone/>
              <a:defRPr/>
            </a:pPr>
            <a:r>
              <a:rPr lang="ru-RU" sz="3200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 развитым – такие люди </a:t>
            </a:r>
          </a:p>
          <a:p>
            <a:pPr marL="2171700" lvl="5" indent="0" algn="r">
              <a:buFont typeface="Arial" pitchFamily="34" charset="0"/>
              <a:buNone/>
              <a:defRPr/>
            </a:pPr>
            <a:r>
              <a:rPr lang="ru-RU" sz="3200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во всей мировой цивилизации» 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pc="-15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</a:p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b="1" spc="-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sp>
        <p:nvSpPr>
          <p:cNvPr id="7171" name="AutoShape 2" descr="Картинки по запросу портрет А.Беб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Валя\LSVygot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772816"/>
            <a:ext cx="240129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268538" y="115888"/>
            <a:ext cx="6624637" cy="65532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Picture 2" descr="http://xn--80adkjcivdechpi0o.xn--1-jtbougdk6el.xn--p1ai/web/upload/cke/e2d511a928e430abb72cefda975488c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361" y="1590258"/>
            <a:ext cx="6458814" cy="430587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268538" y="115888"/>
            <a:ext cx="6624637" cy="65532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Апликация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1026" name="Picture 2" descr="C:\Users\1\Desktop\ДЛЯ ВОСПИТАТЕЛЕЙ\Бабарыкина\занятие Бабарыкина\DSC01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71" y="980728"/>
            <a:ext cx="6432715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23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268538" y="115888"/>
            <a:ext cx="6624637" cy="65532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 творчество!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  <p:pic>
        <p:nvPicPr>
          <p:cNvPr id="3" name="Picture 8" descr="http://xn--80adkjcivdechpi0o.xn--1-jtbougdk6el.xn--p1ai/web/upload/cke/12f80ce180d3b547467d455d30fdf96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591" y="843576"/>
            <a:ext cx="3588545" cy="1892589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xn--80adkjcivdechpi0o.xn--1-jtbougdk6el.xn--p1ai/web/upload/cke/4940e6974d277caa6d8790ab4bcf147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214" y="2633398"/>
            <a:ext cx="3765370" cy="269953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xn--80adkjcivdechpi0o.xn--1-jtbougdk6el.xn--p1ai/web/upload/cke/6c5acef8128f9122bda5659ec556bd5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279" y="4010746"/>
            <a:ext cx="3817168" cy="266438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68538" y="332656"/>
            <a:ext cx="6624637" cy="63364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/>
          </a:p>
        </p:txBody>
      </p:sp>
      <p:pic>
        <p:nvPicPr>
          <p:cNvPr id="21505" name="Picture 1" descr="D:\Валя\загружен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643271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2268538" y="115888"/>
            <a:ext cx="6624637" cy="65532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</a:p>
          <a:p>
            <a:pPr marL="0" indent="0" algn="ctr"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«Багаж знаний»</a:t>
            </a:r>
          </a:p>
          <a:p>
            <a:pPr marL="0" indent="0" algn="ctr">
              <a:buFont typeface="Arial" charset="0"/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ал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564904"/>
            <a:ext cx="620168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11113"/>
            <a:ext cx="91678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497887" cy="1287463"/>
          </a:xfrm>
        </p:spPr>
        <p:txBody>
          <a:bodyPr/>
          <a:lstStyle/>
          <a:p>
            <a:r>
              <a:rPr lang="ru-RU" sz="3200" b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 нас с вами одна цель – воспитать гармонично развитую, интеллектуальную, творческую личность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 </a:t>
            </a:r>
          </a:p>
        </p:txBody>
      </p:sp>
      <p:pic>
        <p:nvPicPr>
          <p:cNvPr id="19458" name="Picture 2" descr="G:\САЙТ\открытые занятия апрель 2017\IMG_20170330_104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364088" cy="4023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763713" y="908050"/>
            <a:ext cx="5400675" cy="4033838"/>
          </a:xfrm>
        </p:spPr>
        <p:txBody>
          <a:bodyPr/>
          <a:lstStyle/>
          <a:p>
            <a:r>
              <a:rPr lang="ru-RU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332656"/>
            <a:ext cx="6624637" cy="633643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продолжать повышать компетентность педагогов, позволяющую им осуществлять развитие творческих способностей дошкольников, через организацию продуктивной деятельности.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профессиональное мастерство педагогов в процессе активного педагогического общения;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педагогов потребность в творчестве.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 через развивающие и 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игры, театрализованную деятельность, поощряя исполнительское творчество, побуждая к импровизации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195513" y="115888"/>
            <a:ext cx="6624637" cy="6626225"/>
          </a:xfrm>
        </p:spPr>
        <p:txBody>
          <a:bodyPr/>
          <a:lstStyle/>
          <a:p>
            <a:pPr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Творчество –  это активная     </a:t>
            </a:r>
          </a:p>
          <a:p>
            <a:pPr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форма самовыражения</a:t>
            </a:r>
          </a:p>
        </p:txBody>
      </p:sp>
      <p:pic>
        <p:nvPicPr>
          <p:cNvPr id="1026" name="Picture 2" descr="D:\Вал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914" y="476672"/>
            <a:ext cx="3795358" cy="313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624637" cy="155733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267744" y="332656"/>
            <a:ext cx="6624637" cy="6336704"/>
          </a:xfrm>
        </p:spPr>
        <p:txBody>
          <a:bodyPr/>
          <a:lstStyle/>
          <a:p>
            <a:pPr>
              <a:buNone/>
            </a:pP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 заключается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способности – возможности придумывать, изобретать что-то совершенно новое;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позиции – способности принимать изменения и новшества, стремлении экспериментировать с замыслами и возможностями, гибкости мировоззрения, в постоянном поиске путей к совершенству;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процессе, результатом которого является создание совершенно новых образов.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268538" y="260648"/>
            <a:ext cx="6624637" cy="633700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дошкольника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индивидуальные качества, определяющие успешность выполнения какой-либо творческой деятельности.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ал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01103"/>
            <a:ext cx="4672974" cy="332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332657"/>
            <a:ext cx="6624637" cy="6336432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можно назвать сплавом многих качеств дошкольника, среди которых: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замечать то, чего не видят другие (например, сначала видеть целое, а уж потом фиксировать детали);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малое количество времени выдавать множество разнообразных оригинальных идей;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 труда ассоциировать отдаленные понятия;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стремление познавать;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применять навыки, приобретенные во время решения одной проблемы, к решению абсолютно другой;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целенаправленно организовывать условия, в которых объект наиболее ярко обнаруживает свою скрытую сущность;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создавать альтернативное решение задачи вместо поиска необходимого среди предложенных решений;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образно схватывать некую закономерность развития объекта до знакомства с ним и приобретения четкого понятия об этом объекте.</a:t>
            </a:r>
          </a:p>
          <a:p>
            <a:pPr marL="285750" indent="-285750"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950" y="207963"/>
            <a:ext cx="5903913" cy="64373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Дошкольный возраст — благоприятный период для развития любых способностей, в том числе и творческих. Ребенок в этом возрасте любознателен и открыт для познания окружающего мира, а его мышление независимо и не зажато общепринятыми стереотипами. От того, насколько активно используются возможности и развиваются творческие способности в детстве, будет зависеть творческий потенциал дошкольника, ставшего взрослым.</a:t>
            </a:r>
          </a:p>
          <a:p>
            <a:pPr marL="0" indent="0">
              <a:buNone/>
              <a:defRPr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аля\u2ZSig2m4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4077071"/>
            <a:ext cx="3600401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1" y="1268759"/>
            <a:ext cx="8352929" cy="3816425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развития         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творческих способностей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Раннее физическое развитие;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-Создание обстановки, обгоняющей развитие ребенка.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-Усложнение и увеличение количества поставленных задач.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Предоставление большей свободы в выборе деятельности.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Помощь взрослых – ненавязчивая и разумная.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Комфортный психологический климат.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витие  творческих способност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 творческих способностей</Template>
  <TotalTime>1758</TotalTime>
  <Words>1044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Развитие  творческих способностей</vt:lpstr>
      <vt:lpstr>МБДОУ «Старобачатский детский сад общеразвивающего вида» «Педагогические условия развития творческих способностей детей» Подготовила: Головина Т.Д.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                        Условия развития                   творческих способностей -Раннее физическое развитие;  -Создание обстановки, обгоняющей развитие ребенка.  -Усложнение и увеличение количества поставленных задач. - Предоставление большей свободы в выборе деятельности.  - Помощь взрослых – ненавязчивая и разумная.  - Комфортный психологический климат.        </vt:lpstr>
      <vt:lpstr>Слайд 10</vt:lpstr>
      <vt:lpstr>Слайд 11</vt:lpstr>
      <vt:lpstr>Развитие творческого воображения На бытовом уровне воображение – это все нереальное, несуществующее и поэтому не имеющее абсолютно никакой фактической пользы. А вот с точки зрения науки воображение – это умение представить объект, которого нет рядом или не бывает в принципе, удерживать его в сознании и совершать с ним какие-либо действия. Творческое воображение – это рождение абсолютно нового образа, которого до сих пор не было.</vt:lpstr>
      <vt:lpstr>Слайд 13</vt:lpstr>
      <vt:lpstr>Слайд 14</vt:lpstr>
      <vt:lpstr>Педагогические условия развития творческих способностей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У нас с вами одна цель – воспитать гармонично развитую, интеллектуальную, творческую личность  </vt:lpstr>
      <vt:lpstr>Спасибо 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 дошкольного возраста</dc:title>
  <dc:creator>user</dc:creator>
  <dc:description>http://propowerpoint.ru - Бесплатные шаблоны для презентаций. Полезные советы и уроки  PowerPoint .</dc:description>
  <cp:lastModifiedBy>Баженова</cp:lastModifiedBy>
  <cp:revision>147</cp:revision>
  <dcterms:created xsi:type="dcterms:W3CDTF">2017-08-14T05:51:01Z</dcterms:created>
  <dcterms:modified xsi:type="dcterms:W3CDTF">2021-03-25T01:42:54Z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1199708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